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263" r:id="rId3"/>
    <p:sldId id="268" r:id="rId4"/>
    <p:sldId id="282" r:id="rId5"/>
    <p:sldId id="317" r:id="rId6"/>
    <p:sldId id="283" r:id="rId7"/>
    <p:sldId id="270" r:id="rId8"/>
    <p:sldId id="269" r:id="rId9"/>
    <p:sldId id="284" r:id="rId10"/>
    <p:sldId id="318" r:id="rId11"/>
    <p:sldId id="285" r:id="rId12"/>
    <p:sldId id="286" r:id="rId13"/>
    <p:sldId id="271" r:id="rId14"/>
    <p:sldId id="287" r:id="rId15"/>
    <p:sldId id="319" r:id="rId16"/>
    <p:sldId id="320" r:id="rId17"/>
    <p:sldId id="288" r:id="rId18"/>
    <p:sldId id="321" r:id="rId19"/>
    <p:sldId id="289" r:id="rId20"/>
    <p:sldId id="272" r:id="rId21"/>
    <p:sldId id="273" r:id="rId22"/>
    <p:sldId id="294" r:id="rId23"/>
    <p:sldId id="295" r:id="rId24"/>
    <p:sldId id="296" r:id="rId25"/>
    <p:sldId id="322" r:id="rId26"/>
    <p:sldId id="323" r:id="rId27"/>
    <p:sldId id="324" r:id="rId28"/>
    <p:sldId id="274" r:id="rId29"/>
    <p:sldId id="297" r:id="rId30"/>
    <p:sldId id="298" r:id="rId31"/>
    <p:sldId id="299" r:id="rId32"/>
    <p:sldId id="275" r:id="rId33"/>
    <p:sldId id="300" r:id="rId34"/>
    <p:sldId id="301" r:id="rId35"/>
    <p:sldId id="325" r:id="rId36"/>
    <p:sldId id="326" r:id="rId37"/>
    <p:sldId id="276" r:id="rId38"/>
    <p:sldId id="327" r:id="rId39"/>
    <p:sldId id="328" r:id="rId40"/>
    <p:sldId id="277" r:id="rId41"/>
    <p:sldId id="278" r:id="rId42"/>
    <p:sldId id="303" r:id="rId43"/>
    <p:sldId id="329" r:id="rId44"/>
    <p:sldId id="304" r:id="rId45"/>
    <p:sldId id="331" r:id="rId46"/>
    <p:sldId id="332" r:id="rId47"/>
    <p:sldId id="306" r:id="rId48"/>
    <p:sldId id="279" r:id="rId49"/>
    <p:sldId id="307" r:id="rId50"/>
    <p:sldId id="333" r:id="rId51"/>
    <p:sldId id="308" r:id="rId52"/>
    <p:sldId id="309" r:id="rId53"/>
    <p:sldId id="335" r:id="rId54"/>
    <p:sldId id="310" r:id="rId55"/>
    <p:sldId id="340" r:id="rId56"/>
    <p:sldId id="341" r:id="rId57"/>
    <p:sldId id="280" r:id="rId58"/>
    <p:sldId id="311" r:id="rId59"/>
    <p:sldId id="336" r:id="rId60"/>
    <p:sldId id="312" r:id="rId61"/>
    <p:sldId id="313" r:id="rId62"/>
    <p:sldId id="338" r:id="rId63"/>
    <p:sldId id="314" r:id="rId64"/>
    <p:sldId id="281" r:id="rId65"/>
    <p:sldId id="315" r:id="rId66"/>
    <p:sldId id="339" r:id="rId67"/>
    <p:sldId id="316" r:id="rId68"/>
    <p:sldId id="258" r:id="rId69"/>
    <p:sldId id="267" r:id="rId7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0" autoAdjust="0"/>
    <p:restoredTop sz="94660"/>
  </p:normalViewPr>
  <p:slideViewPr>
    <p:cSldViewPr snapToGrid="0">
      <p:cViewPr>
        <p:scale>
          <a:sx n="100" d="100"/>
          <a:sy n="100" d="100"/>
        </p:scale>
        <p:origin x="1902" y="1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2024/6/19</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2024/6/19</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2024/6/19</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2024/6/19</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2024/6/19</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2024/6/19</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2024/6/19</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17/06/relationships/model3d" Target="../media/model3d2.glb"/><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3.glb"/><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1.jpg"/><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4.glb"/><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4.glb"/><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1.jpg"/><Relationship Id="rId4" Type="http://schemas.openxmlformats.org/officeDocument/2006/relationships/image" Target="../media/image1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7/06/relationships/model3d" Target="../media/model3d5.glb"/><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45.png"/><Relationship Id="rId7" Type="http://schemas.openxmlformats.org/officeDocument/2006/relationships/image" Target="../media/image18.png"/><Relationship Id="rId2" Type="http://schemas.microsoft.com/office/2017/06/relationships/model3d" Target="../media/model3d5.glb"/><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1.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等人為了探討大型語言模型作為程式碼生成工具的可用性，招募了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，這個基於大型語言模型的程式碼生成工具，執行一系列不同難度的程式設計任務，而研究人員則從旁紀錄每個餐與者的操作、用時與使用</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的心得。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而研究發現，大多數參與者都喜歡在進行程式設計時使用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，因為它能夠提供一個有用的起點，讓使用者能節省許多思考與搜索的時間，能直接使用 </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給予的程式為基礎繼續進行修改。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在機器人應用中的實驗研究，並提出了一種策略，結合了提示工程的設計原則和機器控制函式，使 </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 </a:t>
            </a:r>
            <a:r>
              <a:rPr lang="en-US" altLang="zh-TW" sz="2400" dirty="0">
                <a:latin typeface="標楷體" panose="03000509000000000000" pitchFamily="65" charset="-120"/>
                <a:ea typeface="標楷體" panose="03000509000000000000" pitchFamily="65" charset="-120"/>
              </a:rPr>
              <a:t>XML </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研究重點在於不同的對話策略，在執行各種類型的機器人任務時，是否有成效上的差別，研究中提供了一個名為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a:latin typeface="標楷體" panose="03000509000000000000" pitchFamily="65" charset="-120"/>
                <a:ea typeface="標楷體" panose="03000509000000000000" pitchFamily="65" charset="-120"/>
              </a:rPr>
              <a:t>Liang </a:t>
            </a:r>
            <a:r>
              <a:rPr lang="zh-TW" altLang="en-US" sz="2400">
                <a:latin typeface="標楷體" panose="03000509000000000000" pitchFamily="65" charset="-120"/>
                <a:ea typeface="標楷體" panose="03000509000000000000" pitchFamily="65" charset="-120"/>
              </a:rPr>
              <a:t>等人的研究提出了名為「程式即為策略」（</a:t>
            </a:r>
            <a:r>
              <a:rPr lang="en-US" altLang="zh-TW" sz="2400">
                <a:latin typeface="標楷體" panose="03000509000000000000" pitchFamily="65" charset="-120"/>
                <a:ea typeface="標楷體" panose="03000509000000000000" pitchFamily="65" charset="-120"/>
              </a:rPr>
              <a:t>Code as Policies</a:t>
            </a:r>
            <a:r>
              <a:rPr lang="zh-TW" altLang="en-US" sz="2400">
                <a:latin typeface="標楷體" panose="03000509000000000000" pitchFamily="65" charset="-120"/>
                <a:ea typeface="標楷體" panose="03000509000000000000" pitchFamily="65" charset="-120"/>
              </a:rPr>
              <a:t>）的方法，使用大型語言模型直接生成可以作為控制機器人策略的程式。</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實驗結果表明，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：是順向運動學的反向問題。它試圖根據機械臂末端的位置，計算出每個關節應該轉動的角度。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3"/>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2"/>
          <a:stretch>
            <a:fillRect/>
          </a:stretch>
        </p:blipFill>
        <p:spPr>
          <a:xfrm>
            <a:off x="107921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3"/>
          <a:stretch>
            <a:fillRect/>
          </a:stretch>
        </p:blipFill>
        <p:spPr>
          <a:xfrm>
            <a:off x="98036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模型設計軟體：</a:t>
            </a:r>
            <a:r>
              <a:rPr lang="en-US" altLang="zh-TW" sz="3600">
                <a:solidFill>
                  <a:srgbClr val="000000"/>
                </a:solidFill>
                <a:latin typeface="標楷體" panose="03000509000000000000" pitchFamily="65" charset="-120"/>
                <a:ea typeface="標楷體" panose="03000509000000000000" pitchFamily="65" charset="-120"/>
              </a:rPr>
              <a:t>Autodesk Fusion 360</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檔案輸出格式：</a:t>
            </a:r>
            <a:r>
              <a:rPr lang="en-US" altLang="zh-TW" sz="3600">
                <a:solidFill>
                  <a:srgbClr val="000000"/>
                </a:solidFill>
                <a:latin typeface="標楷體" panose="03000509000000000000" pitchFamily="65" charset="-120"/>
                <a:ea typeface="標楷體" panose="03000509000000000000" pitchFamily="65" charset="-120"/>
              </a:rPr>
              <a:t>STL</a:t>
            </a:r>
            <a:r>
              <a:rPr lang="zh-TW" altLang="en-US" sz="3600">
                <a:solidFill>
                  <a:srgbClr val="000000"/>
                </a:solidFill>
                <a:latin typeface="標楷體" panose="03000509000000000000" pitchFamily="65" charset="-120"/>
                <a:ea typeface="標楷體" panose="03000509000000000000" pitchFamily="65" charset="-120"/>
              </a:rPr>
              <a:t>（</a:t>
            </a:r>
            <a:r>
              <a:rPr lang="en-US" altLang="zh-TW" sz="3600">
                <a:solidFill>
                  <a:srgbClr val="000000"/>
                </a:solidFill>
                <a:latin typeface="標楷體" panose="03000509000000000000" pitchFamily="65" charset="-120"/>
                <a:ea typeface="標楷體" panose="03000509000000000000" pitchFamily="65" charset="-120"/>
              </a:rPr>
              <a:t>Stereolithography</a:t>
            </a:r>
            <a:r>
              <a:rPr lang="zh-TW" altLang="en-US" sz="360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a:latin typeface="標楷體" panose="03000509000000000000" pitchFamily="65" charset="-120"/>
                <a:ea typeface="標楷體" panose="03000509000000000000" pitchFamily="65" charset="-120"/>
              </a:rPr>
              <a:t>STL</a:t>
            </a:r>
            <a:r>
              <a:rPr lang="zh-TW" altLang="en-US" sz="2400">
                <a:latin typeface="標楷體" panose="03000509000000000000" pitchFamily="65" charset="-120"/>
                <a:ea typeface="標楷體" panose="03000509000000000000" pitchFamily="65" charset="-120"/>
              </a:rPr>
              <a:t>（</a:t>
            </a:r>
            <a:r>
              <a:rPr lang="en-US" altLang="zh-TW" sz="2400">
                <a:latin typeface="標楷體" panose="03000509000000000000" pitchFamily="65" charset="-120"/>
                <a:ea typeface="標楷體" panose="03000509000000000000" pitchFamily="65" charset="-120"/>
              </a:rPr>
              <a:t>Stereolithography</a:t>
            </a:r>
            <a:r>
              <a:rPr lang="zh-TW" altLang="en-US" sz="2400">
                <a:latin typeface="標楷體" panose="03000509000000000000" pitchFamily="65" charset="-120"/>
                <a:ea typeface="標楷體" panose="03000509000000000000" pitchFamily="65" charset="-120"/>
              </a:rPr>
              <a:t>）是一種常用的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模型文件格式，特別是在</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a:latin typeface="標楷體" panose="03000509000000000000" pitchFamily="65" charset="-120"/>
                <a:ea typeface="標楷體" panose="03000509000000000000" pitchFamily="65" charset="-120"/>
              </a:rPr>
              <a:t>3D</a:t>
            </a:r>
            <a:r>
              <a:rPr lang="zh-TW" altLang="en-US" sz="2400">
                <a:latin typeface="標楷體" panose="03000509000000000000" pitchFamily="65" charset="-120"/>
                <a:ea typeface="標楷體" panose="03000509000000000000" pitchFamily="65" charset="-120"/>
              </a:rPr>
              <a:t>列印領域被廣泛應用。</a:t>
            </a:r>
            <a:endParaRPr lang="zh-TW" altLang="en-US" sz="2400" dirty="0">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2">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3"/>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3"/>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5">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6"/>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6"/>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列印機：</a:t>
            </a:r>
            <a:r>
              <a:rPr lang="en-US" altLang="zh-TW" sz="3600">
                <a:solidFill>
                  <a:srgbClr val="000000"/>
                </a:solidFill>
                <a:latin typeface="標楷體" panose="03000509000000000000" pitchFamily="65" charset="-120"/>
                <a:ea typeface="標楷體" panose="03000509000000000000" pitchFamily="65" charset="-120"/>
              </a:rPr>
              <a:t>Creality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2"/>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3">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 </a:t>
            </a:r>
            <a:r>
              <a:rPr lang="en-US" altLang="zh-TW" sz="2400" dirty="0">
                <a:latin typeface="標楷體" panose="03000509000000000000" pitchFamily="65" charset="-120"/>
                <a:ea typeface="標楷體" panose="03000509000000000000" pitchFamily="65" charset="-120"/>
              </a:rPr>
              <a:t>(Geometric solution approach) </a:t>
            </a:r>
            <a:r>
              <a:rPr lang="zh-TW" altLang="en-US" sz="2400" dirty="0">
                <a:latin typeface="標楷體" panose="03000509000000000000" pitchFamily="65" charset="-120"/>
                <a:ea typeface="標楷體" panose="03000509000000000000" pitchFamily="65" charset="-120"/>
              </a:rPr>
              <a:t>方法和策略梯度 </a:t>
            </a:r>
            <a:r>
              <a:rPr lang="en-US" altLang="zh-TW" sz="2400" dirty="0">
                <a:latin typeface="標楷體" panose="03000509000000000000" pitchFamily="65" charset="-120"/>
                <a:ea typeface="標楷體" panose="03000509000000000000" pitchFamily="65" charset="-120"/>
              </a:rPr>
              <a:t>(Policy-Gradient solution approach) </a:t>
            </a:r>
            <a:r>
              <a:rPr lang="zh-TW" altLang="en-US" sz="2400" dirty="0">
                <a:latin typeface="標楷體" panose="03000509000000000000" pitchFamily="65" charset="-120"/>
                <a:ea typeface="標楷體" panose="03000509000000000000" pitchFamily="65" charset="-120"/>
              </a:rPr>
              <a:t>方法來進行計算。幾何求解方法主要用於計算運動模式較為簡單的機械臂，而策略梯度方法則適用於運動較為複雜的機械臂。</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 </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Generative Pre-trained Transformer</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模型是一種基於變換器 </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2"/>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3"/>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2">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3"/>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2">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3"/>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a:off x="6096000" y="1619250"/>
            <a:ext cx="1823576" cy="114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09100"/>
            <a:ext cx="2128376" cy="691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2071015"/>
            <a:ext cx="963227" cy="717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a:off x="6643503" y="4191000"/>
            <a:ext cx="1084266" cy="66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595357"/>
            <a:ext cx="1084266" cy="391237"/>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5582"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1150961"/>
            <a:ext cx="4339650" cy="5183470"/>
          </a:xfrm>
          <a:prstGeom prst="rect">
            <a:avLst/>
          </a:prstGeom>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8285082"/>
            <a:ext cx="4339649" cy="4973983"/>
          </a:xfrm>
          <a:prstGeom prst="rect">
            <a:avLst/>
          </a:prstGeom>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5983160"/>
            <a:ext cx="4339650" cy="5183470"/>
          </a:xfrm>
          <a:prstGeom prst="rect">
            <a:avLst/>
          </a:prstGeom>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1150961"/>
            <a:ext cx="4339649" cy="4973983"/>
          </a:xfrm>
          <a:prstGeom prst="rect">
            <a:avLst/>
          </a:prstGeom>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pic>
        <p:nvPicPr>
          <p:cNvPr id="11" name="圖片 10">
            <a:extLst>
              <a:ext uri="{FF2B5EF4-FFF2-40B4-BE49-F238E27FC236}">
                <a16:creationId xmlns:a16="http://schemas.microsoft.com/office/drawing/2014/main" id="{E2F5CC56-B2D5-0EAC-CB78-3C6F4CE01587}"/>
              </a:ext>
            </a:extLst>
          </p:cNvPr>
          <p:cNvPicPr>
            <a:picLocks noChangeAspect="1"/>
          </p:cNvPicPr>
          <p:nvPr/>
        </p:nvPicPr>
        <p:blipFill>
          <a:blip r:embed="rId3"/>
          <a:stretch>
            <a:fillRect/>
          </a:stretch>
        </p:blipFill>
        <p:spPr>
          <a:xfrm>
            <a:off x="1972824" y="4585424"/>
            <a:ext cx="4877714" cy="1440000"/>
          </a:xfrm>
          <a:prstGeom prst="rect">
            <a:avLst/>
          </a:prstGeom>
        </p:spPr>
      </p:pic>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2">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2">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p:cNvCxnSpPr>
          <p:nvPr/>
        </p:nvCxnSpPr>
        <p:spPr>
          <a:xfrm flipH="1" flipV="1">
            <a:off x="5853134" y="2213593"/>
            <a:ext cx="1233466" cy="15529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p:cNvCxnSpPr>
          <p:nvPr/>
        </p:nvCxnSpPr>
        <p:spPr>
          <a:xfrm flipH="1">
            <a:off x="6643503" y="4191000"/>
            <a:ext cx="1084266" cy="66892"/>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p:cNvCxnSpPr>
          <p:nvPr/>
        </p:nvCxnSpPr>
        <p:spPr>
          <a:xfrm flipH="1" flipV="1">
            <a:off x="6164693" y="3350565"/>
            <a:ext cx="1439148" cy="44263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p:cNvCxnSpPr>
          <p:nvPr/>
        </p:nvCxnSpPr>
        <p:spPr>
          <a:xfrm flipH="1" flipV="1">
            <a:off x="4614884" y="2195885"/>
            <a:ext cx="2471716" cy="315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p:cNvCxnSpPr>
          <p:nvPr/>
        </p:nvCxnSpPr>
        <p:spPr>
          <a:xfrm flipH="1">
            <a:off x="4674258" y="2706193"/>
            <a:ext cx="2511378" cy="600810"/>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6249" y="2353647"/>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1582059"/>
            <a:ext cx="5496692" cy="3839111"/>
          </a:xfrm>
          <a:prstGeom prst="rect">
            <a:avLst/>
          </a:prstGeom>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8324719"/>
            <a:ext cx="3129162" cy="2051223"/>
          </a:xfrm>
          <a:prstGeom prst="rect">
            <a:avLst/>
          </a:prstGeom>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4094841"/>
            <a:ext cx="5496692" cy="3839111"/>
          </a:xfrm>
          <a:prstGeom prst="rect">
            <a:avLst/>
          </a:prstGeom>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2647819"/>
            <a:ext cx="3129162" cy="2051223"/>
          </a:xfrm>
          <a:prstGeom prst="rect">
            <a:avLst/>
          </a:prstGeom>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0102" y="4785000"/>
            <a:ext cx="4983157" cy="1440000"/>
          </a:xfrm>
          <a:prstGeom prst="rect">
            <a:avLst/>
          </a:prstGeom>
        </p:spPr>
      </p:pic>
    </p:spTree>
    <p:extLst>
      <p:ext uri="{BB962C8B-B14F-4D97-AF65-F5344CB8AC3E}">
        <p14:creationId xmlns:p14="http://schemas.microsoft.com/office/powerpoint/2010/main" val="33126086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3"/>
          <a:stretch>
            <a:fillRect/>
          </a:stretch>
        </p:blipFill>
        <p:spPr>
          <a:xfrm>
            <a:off x="1862492" y="4629047"/>
            <a:ext cx="5098377" cy="1440000"/>
          </a:xfrm>
          <a:prstGeom prst="rect">
            <a:avLst/>
          </a:prstGeom>
        </p:spPr>
      </p:pic>
    </p:spTree>
    <p:extLst>
      <p:ext uri="{BB962C8B-B14F-4D97-AF65-F5344CB8AC3E}">
        <p14:creationId xmlns:p14="http://schemas.microsoft.com/office/powerpoint/2010/main" val="23512710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2">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3"/>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2">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3"/>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p:cNvCxnSpPr>
          <p:nvPr/>
        </p:nvCxnSpPr>
        <p:spPr>
          <a:xfrm flipH="1">
            <a:off x="8040149" y="3630314"/>
            <a:ext cx="844404" cy="341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p:cNvCxnSpPr>
          <p:nvPr/>
        </p:nvCxnSpPr>
        <p:spPr>
          <a:xfrm flipH="1" flipV="1">
            <a:off x="4011348" y="2547365"/>
            <a:ext cx="1081092" cy="88163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p:cNvCxnSpPr>
          <p:nvPr/>
        </p:nvCxnSpPr>
        <p:spPr>
          <a:xfrm flipH="1">
            <a:off x="7626636" y="3790950"/>
            <a:ext cx="1427110" cy="942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p:cNvCxnSpPr>
          <p:nvPr/>
        </p:nvCxnSpPr>
        <p:spPr>
          <a:xfrm flipH="1">
            <a:off x="4676775" y="1762125"/>
            <a:ext cx="2200275" cy="4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p:cNvCxnSpPr>
          <p:nvPr/>
        </p:nvCxnSpPr>
        <p:spPr>
          <a:xfrm flipV="1">
            <a:off x="3609516" y="2757487"/>
            <a:ext cx="1382482" cy="239414"/>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p:cNvCxnSpPr>
          <p:nvPr/>
        </p:nvCxnSpPr>
        <p:spPr>
          <a:xfrm flipV="1">
            <a:off x="3377248" y="4170284"/>
            <a:ext cx="1188118" cy="77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p:cNvCxnSpPr>
          <p:nvPr/>
        </p:nvCxnSpPr>
        <p:spPr>
          <a:xfrm>
            <a:off x="6810255" y="4835993"/>
            <a:ext cx="1581269" cy="707557"/>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1150961"/>
            <a:ext cx="6020640" cy="4753638"/>
          </a:xfrm>
          <a:prstGeom prst="rect">
            <a:avLst/>
          </a:prstGeom>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10177379"/>
            <a:ext cx="6144482" cy="1190791"/>
          </a:xfrm>
          <a:prstGeom prst="rect">
            <a:avLst/>
          </a:prstGeom>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6021364"/>
            <a:ext cx="6020640" cy="4753638"/>
          </a:xfrm>
          <a:prstGeom prst="rect">
            <a:avLst/>
          </a:prstGeom>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3005054"/>
            <a:ext cx="6144482" cy="1190791"/>
          </a:xfrm>
          <a:prstGeom prst="rect">
            <a:avLst/>
          </a:prstGeom>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60" y="1714499"/>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89882" y="4737824"/>
            <a:ext cx="5764615" cy="1440000"/>
          </a:xfrm>
          <a:prstGeom prst="rect">
            <a:avLst/>
          </a:prstGeom>
        </p:spPr>
      </p:pic>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使用大型語言模型進行程式碼生成在控制機器上有很大的潛力。大型語言模型不僅能夠自動生成可執行的控制程式碼，在控制邏輯和處理複雜指令方面也表現出色。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實驗一：實現了機械臂基本控制，通過給予大型語言模型範例程式，讓其補全其中缺失的路慶規劃部分，使機械臂能夠精確的完成指定任務。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3122</TotalTime>
  <Words>4240</Words>
  <Application>Microsoft Office PowerPoint</Application>
  <PresentationFormat>寬螢幕</PresentationFormat>
  <Paragraphs>561</Paragraphs>
  <Slides>69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69</vt:i4>
      </vt:variant>
    </vt:vector>
  </HeadingPairs>
  <TitlesOfParts>
    <vt:vector size="75"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92</cp:revision>
  <dcterms:created xsi:type="dcterms:W3CDTF">2024-06-17T05:20:27Z</dcterms:created>
  <dcterms:modified xsi:type="dcterms:W3CDTF">2024-06-19T11:23:29Z</dcterms:modified>
</cp:coreProperties>
</file>